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56" r:id="rId3"/>
    <p:sldId id="261" r:id="rId4"/>
    <p:sldId id="262" r:id="rId5"/>
    <p:sldId id="268" r:id="rId6"/>
    <p:sldId id="270" r:id="rId7"/>
    <p:sldId id="273" r:id="rId8"/>
    <p:sldId id="272" r:id="rId9"/>
    <p:sldId id="269" r:id="rId10"/>
    <p:sldId id="271" r:id="rId11"/>
    <p:sldId id="274" r:id="rId12"/>
    <p:sldId id="263" r:id="rId13"/>
    <p:sldId id="267" r:id="rId14"/>
    <p:sldId id="275" r:id="rId15"/>
    <p:sldId id="259" r:id="rId16"/>
    <p:sldId id="264" r:id="rId17"/>
    <p:sldId id="260" r:id="rId18"/>
    <p:sldId id="265" r:id="rId19"/>
    <p:sldId id="26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920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BEA4B2-BBC0-467A-9683-85C2F16E13A7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02429D-CE56-4E34-ADE9-9BF9EA682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665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02429D-CE56-4E34-ADE9-9BF9EA68263B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148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02429D-CE56-4E34-ADE9-9BF9EA68263B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02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53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440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642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107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5684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0292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787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94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86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968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560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86A57-C10B-49F9-8725-022C3A13C899}" type="datetimeFigureOut">
              <a:rPr lang="ru-RU" smtClean="0"/>
              <a:t>18.03.16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88B30-38F1-4600-BD53-F30DDC4CA4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959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6.jpg"/><Relationship Id="rId1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5" Type="http://schemas.openxmlformats.org/officeDocument/2006/relationships/image" Target="../media/image10.jpg"/><Relationship Id="rId6" Type="http://schemas.openxmlformats.org/officeDocument/2006/relationships/image" Target="../media/image11.jpg"/><Relationship Id="rId7" Type="http://schemas.openxmlformats.org/officeDocument/2006/relationships/image" Target="../media/image12.jpeg"/><Relationship Id="rId8" Type="http://schemas.openxmlformats.org/officeDocument/2006/relationships/image" Target="../media/image13.jpg"/><Relationship Id="rId9" Type="http://schemas.openxmlformats.org/officeDocument/2006/relationships/image" Target="../media/image14.jpg"/><Relationship Id="rId10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4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4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5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4" Type="http://schemas.openxmlformats.org/officeDocument/2006/relationships/image" Target="../media/image7.jpeg"/><Relationship Id="rId5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Relationship Id="rId3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4" Type="http://schemas.openxmlformats.org/officeDocument/2006/relationships/image" Target="../media/image36.jpeg"/><Relationship Id="rId5" Type="http://schemas.openxmlformats.org/officeDocument/2006/relationships/image" Target="../media/image37.jpg"/><Relationship Id="rId6" Type="http://schemas.openxmlformats.org/officeDocument/2006/relationships/image" Target="../media/image38.png"/><Relationship Id="rId7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4" Type="http://schemas.openxmlformats.org/officeDocument/2006/relationships/image" Target="../media/image38.png"/><Relationship Id="rId5" Type="http://schemas.openxmlformats.org/officeDocument/2006/relationships/image" Target="../media/image40.png"/><Relationship Id="rId6" Type="http://schemas.openxmlformats.org/officeDocument/2006/relationships/image" Target="../media/image41.jpg"/><Relationship Id="rId7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jpeg"/><Relationship Id="rId3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4" Type="http://schemas.openxmlformats.org/officeDocument/2006/relationships/image" Target="../media/image47.jpg"/><Relationship Id="rId5" Type="http://schemas.openxmlformats.org/officeDocument/2006/relationships/image" Target="../media/image48.jpg"/><Relationship Id="rId6" Type="http://schemas.openxmlformats.org/officeDocument/2006/relationships/image" Target="../media/image49.jpg"/><Relationship Id="rId7" Type="http://schemas.openxmlformats.org/officeDocument/2006/relationships/image" Target="../media/image50.gif"/><Relationship Id="rId8" Type="http://schemas.openxmlformats.org/officeDocument/2006/relationships/image" Target="../media/image35.gif"/><Relationship Id="rId9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4" Type="http://schemas.openxmlformats.org/officeDocument/2006/relationships/image" Target="../media/image54.jpeg"/><Relationship Id="rId5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4" Type="http://schemas.openxmlformats.org/officeDocument/2006/relationships/image" Target="../media/image58.jpeg"/><Relationship Id="rId5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ru-RU" i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Всероссийская Студенческая Юридическая Олимпиада - </a:t>
            </a:r>
            <a:r>
              <a:rPr lang="ru-RU" i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ru-RU" i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val="237308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wipe/>
      </p:transition>
    </mc:Choice>
    <mc:Fallback xmlns="">
      <p:transition advTm="6000">
        <p:wip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4608" y="188640"/>
            <a:ext cx="7859392" cy="1800200"/>
          </a:xfrm>
        </p:spPr>
        <p:txBody>
          <a:bodyPr>
            <a:noAutofit/>
          </a:bodyPr>
          <a:lstStyle/>
          <a:p>
            <a:pPr marL="88900" indent="-88900"/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latin typeface="+mn-lt"/>
                <a:cs typeface="Aharoni" pitchFamily="2" charset="-79"/>
              </a:rPr>
              <a:t>Уже </a:t>
            </a:r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latin typeface="+mn-lt"/>
                <a:cs typeface="Aharoni" pitchFamily="2" charset="-79"/>
              </a:rPr>
              <a:t>18 </a:t>
            </a:r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latin typeface="+mn-lt"/>
                <a:cs typeface="Aharoni" pitchFamily="2" charset="-79"/>
              </a:rPr>
              <a:t>лет конкурс проводится на всей территории Российской Федерации. </a:t>
            </a:r>
            <a:b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latin typeface="+mn-lt"/>
                <a:cs typeface="Aharoni" pitchFamily="2" charset="-79"/>
              </a:rPr>
            </a:br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latin typeface="+mn-lt"/>
                <a:cs typeface="Aharoni" pitchFamily="2" charset="-79"/>
              </a:rPr>
              <a:t>   В </a:t>
            </a:r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latin typeface="+mn-lt"/>
                <a:cs typeface="Aharoni" pitchFamily="2" charset="-79"/>
              </a:rPr>
              <a:t>2016 </a:t>
            </a:r>
            <a:r>
              <a:rPr lang="ru-RU" sz="2400" b="1" i="1" dirty="0" smtClean="0">
                <a:solidFill>
                  <a:schemeClr val="bg2">
                    <a:lumMod val="10000"/>
                  </a:schemeClr>
                </a:solidFill>
                <a:latin typeface="+mn-lt"/>
                <a:cs typeface="Aharoni" pitchFamily="2" charset="-79"/>
              </a:rPr>
              <a:t>году Олимпиада соберет 1000-чи     участников со всех 9-ти федеральных округов более чем из 500 юридических ВУЗов России.</a:t>
            </a:r>
            <a:endParaRPr lang="ru-RU" sz="2400" b="1" i="1" dirty="0">
              <a:solidFill>
                <a:schemeClr val="bg2">
                  <a:lumMod val="10000"/>
                </a:schemeClr>
              </a:solidFill>
              <a:latin typeface="+mn-lt"/>
              <a:cs typeface="Aharoni" pitchFamily="2" charset="-79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98" y="1881588"/>
            <a:ext cx="8712968" cy="51240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9" y="133698"/>
            <a:ext cx="1504405" cy="1504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5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197388"/>
            <a:ext cx="5400600" cy="36003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тур ВСЮО -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ru-RU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84784"/>
            <a:ext cx="8640960" cy="252028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   </a:t>
            </a:r>
            <a:r>
              <a:rPr lang="ru-RU" sz="2400" i="1" dirty="0" smtClean="0">
                <a:latin typeface="Franklin Gothic Medium Cond" pitchFamily="34" charset="0"/>
              </a:rPr>
              <a:t>Отбор участников проходит по всей стране в более чем 500 юридических ВУЗах России от Калининграда до Владивостока. Лучшие студенты отправляются представлять свои образовательные учреждения на следующем этапе конкурса. 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6631"/>
            <a:ext cx="1522337" cy="15223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78405" y="3803153"/>
            <a:ext cx="3634577" cy="242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56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>
        <p14:reveal/>
      </p:transition>
    </mc:Choice>
    <mc:Fallback xmlns="">
      <p:transition advTm="8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</a:t>
            </a:r>
            <a:r>
              <a:rPr lang="en-US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тур ВСЮО - </a:t>
            </a:r>
            <a:r>
              <a:rPr lang="ru-RU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ru-RU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1337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Ведущие учебные заведения, отвечающие </a:t>
            </a: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высоким стандартам качества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образования, поддерживают Олимпиаду и проводят на своей базе 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II (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окружной) тур. ВСЮО.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455"/>
            <a:ext cx="1628800" cy="1628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212" y="3841259"/>
            <a:ext cx="2076450" cy="13144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830" y="4041028"/>
            <a:ext cx="2166047" cy="8457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288323"/>
            <a:ext cx="1298711" cy="13116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412" y="5111233"/>
            <a:ext cx="1800202" cy="17248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827395"/>
            <a:ext cx="1296144" cy="13301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298" y="5238399"/>
            <a:ext cx="1825109" cy="121673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22" y="5306389"/>
            <a:ext cx="973143" cy="131374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810313"/>
            <a:ext cx="1173325" cy="136433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76" y="3827395"/>
            <a:ext cx="1334236" cy="134217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627" y="5327155"/>
            <a:ext cx="1159620" cy="129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0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00"/>
    </mc:Choice>
    <mc:Fallback xmlns="">
      <p:transition advTm="7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6262" y="190849"/>
            <a:ext cx="7772400" cy="1470025"/>
          </a:xfrm>
        </p:spPr>
        <p:txBody>
          <a:bodyPr/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Центральный федеральный округ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153299"/>
            <a:ext cx="9036496" cy="3240360"/>
          </a:xfrm>
        </p:spPr>
        <p:txBody>
          <a:bodyPr>
            <a:normAutofit/>
          </a:bodyPr>
          <a:lstStyle/>
          <a:p>
            <a:r>
              <a:rPr lang="ru-RU" sz="2000" i="1" dirty="0" smtClean="0">
                <a:solidFill>
                  <a:schemeClr val="tx1"/>
                </a:solidFill>
              </a:rPr>
              <a:t>Уже много лет </a:t>
            </a:r>
            <a:r>
              <a:rPr lang="en-US" sz="2000" i="1" dirty="0" smtClean="0">
                <a:solidFill>
                  <a:schemeClr val="tx1"/>
                </a:solidFill>
              </a:rPr>
              <a:t>II (</a:t>
            </a:r>
            <a:r>
              <a:rPr lang="ru-RU" sz="2000" i="1" dirty="0" smtClean="0">
                <a:solidFill>
                  <a:schemeClr val="tx1"/>
                </a:solidFill>
              </a:rPr>
              <a:t>окружной) тур по Центральному федеральному округу проводится при поддержке </a:t>
            </a:r>
          </a:p>
          <a:p>
            <a:r>
              <a:rPr lang="ru-RU" sz="1900" i="1" dirty="0" smtClean="0">
                <a:solidFill>
                  <a:schemeClr val="tx1"/>
                </a:solidFill>
              </a:rPr>
              <a:t>Московского государственного юридического университета имени О.Е. </a:t>
            </a:r>
            <a:r>
              <a:rPr lang="ru-RU" sz="1900" i="1" dirty="0" err="1" smtClean="0">
                <a:solidFill>
                  <a:schemeClr val="tx1"/>
                </a:solidFill>
              </a:rPr>
              <a:t>Кутафина</a:t>
            </a:r>
            <a:endParaRPr lang="ru-RU" sz="1900" i="1" dirty="0" smtClean="0">
              <a:solidFill>
                <a:schemeClr val="tx1"/>
              </a:solidFill>
            </a:endParaRPr>
          </a:p>
          <a:p>
            <a:r>
              <a:rPr lang="ru-RU" sz="1900" i="1" dirty="0">
                <a:solidFill>
                  <a:schemeClr val="tx1"/>
                </a:solidFill>
              </a:rPr>
              <a:t>и</a:t>
            </a:r>
            <a:r>
              <a:rPr lang="ru-RU" sz="1900" i="1" dirty="0" smtClean="0">
                <a:solidFill>
                  <a:schemeClr val="tx1"/>
                </a:solidFill>
              </a:rPr>
              <a:t> Московского государственного </a:t>
            </a:r>
            <a:r>
              <a:rPr lang="ru-RU" sz="1900" i="1" dirty="0">
                <a:solidFill>
                  <a:schemeClr val="tx1"/>
                </a:solidFill>
              </a:rPr>
              <a:t>у</a:t>
            </a:r>
            <a:r>
              <a:rPr lang="ru-RU" sz="1900" i="1" dirty="0" smtClean="0">
                <a:solidFill>
                  <a:schemeClr val="tx1"/>
                </a:solidFill>
              </a:rPr>
              <a:t>ниверситета имени М.В. Ломоносова</a:t>
            </a:r>
            <a:endParaRPr lang="ru-RU" sz="1900" i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1628800" cy="1628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439" y="3929319"/>
            <a:ext cx="4513561" cy="29286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9319"/>
            <a:ext cx="4636435" cy="292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9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0"/>
    </mc:Choice>
    <mc:Fallback xmlns="">
      <p:transition advTm="9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84424" y="116632"/>
            <a:ext cx="7772400" cy="1470025"/>
          </a:xfrm>
        </p:spPr>
        <p:txBody>
          <a:bodyPr>
            <a:normAutofit/>
          </a:bodyPr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Приволжский федеральный округ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259632" y="1700808"/>
            <a:ext cx="7191174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Нижегородская академия МВД России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628775" cy="16287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114" y="2852935"/>
            <a:ext cx="6013885" cy="40092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068960"/>
            <a:ext cx="2887012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29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00">
        <p:cut/>
      </p:transition>
    </mc:Choice>
    <mc:Fallback xmlns="">
      <p:transition advTm="6000">
        <p:cut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6419056" cy="1143000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Дальневосточный </a:t>
            </a:r>
            <a:r>
              <a:rPr lang="ru-RU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федеральный округ</a:t>
            </a:r>
            <a:endParaRPr lang="ru-RU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727802"/>
            <a:ext cx="4680520" cy="3120346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6632"/>
            <a:ext cx="1656184" cy="16561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677707"/>
            <a:ext cx="4196172" cy="3170441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5243" y="2234699"/>
            <a:ext cx="905620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 smtClean="0">
                <a:latin typeface="Century Gothic" pitchFamily="34" charset="0"/>
              </a:rPr>
              <a:t>Хабаровская академия экономики и права</a:t>
            </a:r>
            <a:endParaRPr lang="ru-RU" sz="32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78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Tm="9000">
        <p15:prstTrans prst="peelOff"/>
      </p:transition>
    </mc:Choice>
    <mc:Fallback>
      <p:transition xmlns:p14="http://schemas.microsoft.com/office/powerpoint/2010/main" spd="slow" advTm="9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60648"/>
            <a:ext cx="716428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Сибирский федеральный округ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8" y="3356992"/>
            <a:ext cx="4345232" cy="3089943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94" y="116632"/>
            <a:ext cx="1628775" cy="1628775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94678" y="2169391"/>
            <a:ext cx="4968552" cy="971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latin typeface="Constantia" pitchFamily="18" charset="0"/>
              </a:rPr>
              <a:t>Кемеровский государственный университет</a:t>
            </a:r>
            <a:endParaRPr lang="ru-RU" sz="2400" dirty="0">
              <a:latin typeface="Constantia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716016" y="2043110"/>
            <a:ext cx="4427984" cy="12241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latin typeface="Constantia" pitchFamily="18" charset="0"/>
              </a:rPr>
              <a:t>Иркутский государственный университет</a:t>
            </a:r>
            <a:endParaRPr lang="ru-RU" sz="2400" dirty="0">
              <a:latin typeface="Constantia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550" y="3353300"/>
            <a:ext cx="4125472" cy="309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54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/>
    </mc:Choice>
    <mc:Fallback xmlns="">
      <p:transition advTm="8000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7923" y="260648"/>
            <a:ext cx="7772400" cy="1470025"/>
          </a:xfrm>
        </p:spPr>
        <p:txBody>
          <a:bodyPr/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Северо - Западный 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федеральный округ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4691" y="1916832"/>
            <a:ext cx="8748464" cy="1752600"/>
          </a:xfrm>
        </p:spPr>
        <p:txBody>
          <a:bodyPr>
            <a:normAutofit fontScale="92500"/>
          </a:bodyPr>
          <a:lstStyle/>
          <a:p>
            <a:r>
              <a:rPr lang="ru-RU" i="1" dirty="0" smtClean="0">
                <a:solidFill>
                  <a:schemeClr val="tx1"/>
                </a:solidFill>
              </a:rPr>
              <a:t>Юридический факультет Санкт-Петербургского государственного университета </a:t>
            </a:r>
            <a:r>
              <a:rPr lang="ru-RU" i="1" dirty="0">
                <a:solidFill>
                  <a:schemeClr val="tx1"/>
                </a:solidFill>
              </a:rPr>
              <a:t>аэрокосмического </a:t>
            </a:r>
            <a:r>
              <a:rPr lang="ru-RU" i="1" dirty="0" smtClean="0">
                <a:solidFill>
                  <a:schemeClr val="tx1"/>
                </a:solidFill>
              </a:rPr>
              <a:t>приборостроения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1628800" cy="1628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" y="3760756"/>
            <a:ext cx="4683104" cy="31142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641" y="3769265"/>
            <a:ext cx="4652514" cy="3097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5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>
        <p:circle/>
      </p:transition>
    </mc:Choice>
    <mc:Fallback xmlns="">
      <p:transition advTm="8000">
        <p:circl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315681"/>
            <a:ext cx="2880321" cy="17857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4610" y="116632"/>
            <a:ext cx="6707088" cy="114300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Северо - Кавказский 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федеральный округ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6632"/>
            <a:ext cx="1368152" cy="1368152"/>
          </a:xfrm>
          <a:prstGeom prst="rect">
            <a:avLst/>
          </a:prstGeom>
        </p:spPr>
      </p:pic>
      <p:sp>
        <p:nvSpPr>
          <p:cNvPr id="5" name="Подзаголовок 6"/>
          <p:cNvSpPr txBox="1">
            <a:spLocks/>
          </p:cNvSpPr>
          <p:nvPr/>
        </p:nvSpPr>
        <p:spPr>
          <a:xfrm>
            <a:off x="251520" y="2348880"/>
            <a:ext cx="7191174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2153" y="1412775"/>
            <a:ext cx="836772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/>
              <a:t>В этом году </a:t>
            </a:r>
            <a:r>
              <a:rPr lang="en-US" i="1" dirty="0" smtClean="0"/>
              <a:t>II </a:t>
            </a:r>
            <a:r>
              <a:rPr lang="en-US" i="1" dirty="0"/>
              <a:t>(</a:t>
            </a:r>
            <a:r>
              <a:rPr lang="ru-RU" i="1" dirty="0"/>
              <a:t>окружной) тур по </a:t>
            </a:r>
            <a:r>
              <a:rPr lang="ru-RU" i="1" dirty="0" smtClean="0"/>
              <a:t>Северо - Кавказскому </a:t>
            </a:r>
            <a:r>
              <a:rPr lang="ru-RU" i="1" dirty="0"/>
              <a:t>федеральному округу </a:t>
            </a:r>
            <a:r>
              <a:rPr lang="ru-RU" i="1" dirty="0" smtClean="0"/>
              <a:t>будет проводится </a:t>
            </a:r>
            <a:r>
              <a:rPr lang="ru-RU" i="1" dirty="0"/>
              <a:t>при поддержке </a:t>
            </a:r>
          </a:p>
          <a:p>
            <a:pPr algn="ctr"/>
            <a:r>
              <a:rPr lang="ru-RU" i="1" dirty="0" smtClean="0"/>
              <a:t>Пятигорского государственного лингвистического университета</a:t>
            </a:r>
          </a:p>
          <a:p>
            <a:pPr algn="ctr"/>
            <a:endParaRPr lang="ru-RU" i="1" dirty="0"/>
          </a:p>
          <a:p>
            <a:pPr algn="ctr"/>
            <a:endParaRPr lang="ru-RU" i="1" dirty="0" smtClean="0"/>
          </a:p>
          <a:p>
            <a:pPr algn="ctr"/>
            <a:endParaRPr lang="ru-RU" i="1" dirty="0"/>
          </a:p>
          <a:p>
            <a:pPr algn="ctr"/>
            <a:endParaRPr lang="ru-RU" i="1" dirty="0" smtClean="0"/>
          </a:p>
          <a:p>
            <a:pPr algn="ctr"/>
            <a:endParaRPr lang="ru-RU" i="1" dirty="0"/>
          </a:p>
          <a:p>
            <a:pPr algn="ctr"/>
            <a:endParaRPr lang="ru-RU" i="1" dirty="0" smtClean="0"/>
          </a:p>
          <a:p>
            <a:pPr algn="ctr"/>
            <a:endParaRPr lang="ru-RU" i="1" dirty="0" smtClean="0"/>
          </a:p>
          <a:p>
            <a:pPr algn="ctr"/>
            <a:r>
              <a:rPr lang="ru-RU" i="1" dirty="0" smtClean="0"/>
              <a:t>   и Северо – Кавказского федерального университета</a:t>
            </a:r>
            <a:endParaRPr lang="ru-RU" i="1" dirty="0"/>
          </a:p>
          <a:p>
            <a:pPr algn="ctr"/>
            <a:endParaRPr lang="ru-RU" i="1" dirty="0" smtClean="0"/>
          </a:p>
          <a:p>
            <a:pPr algn="ctr"/>
            <a:endParaRPr lang="ru-RU" i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593709"/>
            <a:ext cx="3421970" cy="228131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591" y="4611573"/>
            <a:ext cx="3358409" cy="224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841606"/>
      </p:ext>
    </p:extLst>
  </p:cSld>
  <p:clrMapOvr>
    <a:masterClrMapping/>
  </p:clrMapOvr>
  <p:transition xmlns:p14="http://schemas.microsoft.com/office/powerpoint/2010/main" spd="slow">
    <p:wheel spokes="1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44824"/>
            <a:ext cx="4176429" cy="2032529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339752" y="156325"/>
            <a:ext cx="6491064" cy="1642194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Южный федеральный округ</a:t>
            </a:r>
            <a:br>
              <a:rPr lang="ru-RU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Южно-Российский институт управления Российской академии народного хозяйства и государственной службы при Президенте РФ</a:t>
            </a:r>
            <a:endParaRPr lang="ru-RU" sz="2700" dirty="0"/>
          </a:p>
        </p:txBody>
      </p:sp>
      <p:pic>
        <p:nvPicPr>
          <p:cNvPr id="6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1728192" cy="1728192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61136" y="3813948"/>
            <a:ext cx="6120680" cy="1512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Уральский федеральный округ</a:t>
            </a:r>
          </a:p>
          <a:p>
            <a:r>
              <a:rPr lang="ru-RU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Уральский государственный юридический университет</a:t>
            </a:r>
            <a:br>
              <a:rPr lang="ru-RU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2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893" y="4317011"/>
            <a:ext cx="3384376" cy="253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5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en-US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 (</a:t>
            </a: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финальный) тур </a:t>
            </a:r>
            <a:b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ВСЮО - </a:t>
            </a: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ru-RU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388932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2400" b="1" i="1" dirty="0" smtClean="0">
                <a:latin typeface="Constantia" pitchFamily="18" charset="0"/>
                <a:cs typeface="Aharoni" pitchFamily="2" charset="-79"/>
              </a:rPr>
              <a:t>Финальный этап собирает самых талантливых студентов-юристов из тысяч участников со всей страны – будущее российской юриспруденции. </a:t>
            </a:r>
            <a:endParaRPr lang="ru-RU" sz="2400" b="1" i="1" dirty="0">
              <a:latin typeface="Constantia" pitchFamily="18" charset="0"/>
              <a:cs typeface="Aharoni" pitchFamily="2" charset="-79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6632"/>
            <a:ext cx="1800200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101" y="2990733"/>
            <a:ext cx="5800899" cy="3867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07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 advTm="7000">
        <p15:prstTrans prst="crush"/>
      </p:transition>
    </mc:Choice>
    <mc:Fallback>
      <p:transition xmlns:p14="http://schemas.microsoft.com/office/powerpoint/2010/main" spd="slow" advTm="7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2151790"/>
            <a:ext cx="9073008" cy="3970014"/>
          </a:xfrm>
        </p:spPr>
        <p:txBody>
          <a:bodyPr>
            <a:normAutofit fontScale="92500" lnSpcReduction="20000"/>
          </a:bodyPr>
          <a:lstStyle/>
          <a:p>
            <a:pPr marL="177800" indent="266700">
              <a:buNone/>
            </a:pPr>
            <a:r>
              <a:rPr lang="ru-RU" dirty="0" smtClean="0"/>
              <a:t>  </a:t>
            </a:r>
            <a:r>
              <a:rPr lang="ru-RU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В </a:t>
            </a:r>
            <a:r>
              <a:rPr lang="ru-RU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2016 </a:t>
            </a:r>
            <a:r>
              <a:rPr lang="ru-RU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году по инициативе и при активной поддержке Администрации Краснодарского края финал ВСЮО – </a:t>
            </a:r>
            <a:r>
              <a:rPr lang="ru-RU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2016 </a:t>
            </a:r>
            <a:r>
              <a:rPr lang="ru-RU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пройдет на площадке Российского Международного Олимпийского Университета в столице </a:t>
            </a:r>
            <a:r>
              <a:rPr lang="en-US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XXII </a:t>
            </a:r>
            <a:r>
              <a:rPr lang="ru-RU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Олимпийских Игр</a:t>
            </a:r>
            <a:r>
              <a:rPr lang="en-US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 </a:t>
            </a:r>
            <a:r>
              <a:rPr lang="ru-RU" sz="2800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– городе-курорте Сочи.  </a:t>
            </a:r>
            <a:endParaRPr lang="ru-RU" sz="2800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67332"/>
            <a:ext cx="5760640" cy="1387791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9120"/>
            <a:ext cx="1944216" cy="19442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88" y="6121804"/>
            <a:ext cx="3990975" cy="6477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6085681"/>
            <a:ext cx="371475" cy="6477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209" y="5350057"/>
            <a:ext cx="860271" cy="1419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20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000">
        <p14:flythrough/>
      </p:transition>
    </mc:Choice>
    <mc:Fallback xmlns="">
      <p:transition spd="slow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dirty="0" smtClean="0">
                <a:latin typeface="Century Gothic" pitchFamily="34" charset="0"/>
              </a:rPr>
              <a:t>Российский Международный Олимпийский Университет  </a:t>
            </a:r>
            <a:r>
              <a:rPr lang="ru-RU" sz="2800" dirty="0">
                <a:latin typeface="Century Gothic" pitchFamily="34" charset="0"/>
              </a:rPr>
              <a:t>является уникальным высшим учебным </a:t>
            </a:r>
            <a:r>
              <a:rPr lang="ru-RU" sz="2800" dirty="0" smtClean="0">
                <a:latin typeface="Century Gothic" pitchFamily="34" charset="0"/>
              </a:rPr>
              <a:t>заведением.</a:t>
            </a:r>
          </a:p>
          <a:p>
            <a:pPr marL="3054350" indent="0">
              <a:buNone/>
            </a:pPr>
            <a:endParaRPr lang="ru-RU" sz="1800" dirty="0" smtClean="0">
              <a:latin typeface="Century Gothic" pitchFamily="34" charset="0"/>
            </a:endParaRPr>
          </a:p>
          <a:p>
            <a:pPr marL="3054350" indent="0">
              <a:buNone/>
            </a:pPr>
            <a:r>
              <a:rPr lang="ru-RU" sz="1800" i="1" dirty="0" smtClean="0">
                <a:latin typeface="Century Gothic" pitchFamily="34" charset="0"/>
              </a:rPr>
              <a:t>Попечительский </a:t>
            </a:r>
            <a:r>
              <a:rPr lang="ru-RU" sz="1800" i="1" dirty="0">
                <a:latin typeface="Century Gothic" pitchFamily="34" charset="0"/>
              </a:rPr>
              <a:t>Совет Российского Международного Олимпийского Университета возглавляет </a:t>
            </a:r>
            <a:r>
              <a:rPr lang="ru-RU" sz="1800" b="1" i="1" u="sng" dirty="0" smtClean="0">
                <a:latin typeface="Century Gothic" pitchFamily="34" charset="0"/>
              </a:rPr>
              <a:t>Президент </a:t>
            </a:r>
            <a:r>
              <a:rPr lang="ru-RU" sz="1800" b="1" i="1" u="sng" dirty="0">
                <a:latin typeface="Century Gothic" pitchFamily="34" charset="0"/>
              </a:rPr>
              <a:t>Российской Федерации Владимир </a:t>
            </a:r>
            <a:r>
              <a:rPr lang="ru-RU" sz="1800" b="1" i="1" u="sng" dirty="0" smtClean="0">
                <a:latin typeface="Century Gothic" pitchFamily="34" charset="0"/>
              </a:rPr>
              <a:t>Владимирович Путин</a:t>
            </a:r>
            <a:r>
              <a:rPr lang="ru-RU" sz="1800" b="1" i="1" u="sng" dirty="0">
                <a:latin typeface="Century Gothic" pitchFamily="34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4205054" cy="10130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575" y="608614"/>
            <a:ext cx="3859842" cy="6264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87332"/>
            <a:ext cx="371475" cy="6477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068960"/>
            <a:ext cx="1081756" cy="15963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157" y="4941168"/>
            <a:ext cx="5130843" cy="19330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810" y="4941168"/>
            <a:ext cx="4111754" cy="193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18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1738" y="-99392"/>
            <a:ext cx="7200800" cy="1656184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/>
              <a:t> </a:t>
            </a:r>
            <a:r>
              <a:rPr lang="ru-RU" sz="2200" b="1" i="1" dirty="0" smtClean="0">
                <a:latin typeface="Franklin Gothic Medium Cond" pitchFamily="34" charset="0"/>
              </a:rPr>
              <a:t>Жюри ВСЮО – </a:t>
            </a:r>
            <a:r>
              <a:rPr lang="ru-RU" sz="2200" i="1" dirty="0" smtClean="0">
                <a:latin typeface="Franklin Gothic Medium Cond" pitchFamily="34" charset="0"/>
              </a:rPr>
              <a:t>это высококвалифицированные специалисты, кандидаты и доктора юридических наук, профессорско – преподавательский состав лучших ВУЗов России, известные практикующие юристы</a:t>
            </a:r>
            <a:r>
              <a:rPr lang="ru-RU" sz="2200" dirty="0" smtClean="0"/>
              <a:t>.  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803" y="1571274"/>
            <a:ext cx="7972197" cy="5286726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69" y="44624"/>
            <a:ext cx="1656184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38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00">
        <p14:prism isContent="1" isInverted="1"/>
      </p:transition>
    </mc:Choice>
    <mc:Fallback xmlns="">
      <p:transition advTm="8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</a:t>
            </a:r>
            <a:r>
              <a:rPr lang="ru-RU" b="1" i="1" u="sng" dirty="0" smtClean="0">
                <a:latin typeface="Franklin Gothic Medium Cond" pitchFamily="34" charset="0"/>
              </a:rPr>
              <a:t>Наши партнеры</a:t>
            </a:r>
            <a:endParaRPr lang="ru-RU" b="1" i="1" u="sng" dirty="0">
              <a:latin typeface="Franklin Gothic Medium Cond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pc="-150" dirty="0" smtClean="0"/>
              <a:t>   </a:t>
            </a:r>
            <a:r>
              <a:rPr lang="ru-RU" sz="2400" i="1" spc="-150" dirty="0" smtClean="0">
                <a:latin typeface="Century Gothic" pitchFamily="34" charset="0"/>
              </a:rPr>
              <a:t>Конкурс проводится при поддержке общественных организаций, занимающихся правозащитной деятельностью, ЗАО «</a:t>
            </a:r>
            <a:r>
              <a:rPr lang="ru-RU" sz="2400" i="1" spc="-150" dirty="0" err="1" smtClean="0">
                <a:latin typeface="Century Gothic" pitchFamily="34" charset="0"/>
              </a:rPr>
              <a:t>КонсультантПлюс</a:t>
            </a:r>
            <a:r>
              <a:rPr lang="ru-RU" sz="2400" i="1" spc="-150" dirty="0" smtClean="0">
                <a:latin typeface="Century Gothic" pitchFamily="34" charset="0"/>
              </a:rPr>
              <a:t>» и Администрации Краснодарского края.</a:t>
            </a:r>
            <a:endParaRPr lang="ru-RU" sz="2400" i="1" spc="-150" dirty="0">
              <a:latin typeface="Century Gothic" pitchFamily="34" charset="0"/>
            </a:endParaRP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1656184" cy="16561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849633"/>
            <a:ext cx="1559692" cy="1644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057" y="4795169"/>
            <a:ext cx="2474776" cy="2023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964" y="5169023"/>
            <a:ext cx="1387190" cy="13246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306133"/>
            <a:ext cx="2987824" cy="13471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908" y="3779116"/>
            <a:ext cx="2505075" cy="5715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2" y="3689211"/>
            <a:ext cx="3175620" cy="76503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847" y="5200263"/>
            <a:ext cx="2400129" cy="1259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94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717032"/>
            <a:ext cx="4320480" cy="2880320"/>
          </a:xfrm>
          <a:prstGeom prst="rect">
            <a:avLst/>
          </a:prstGeo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88640"/>
            <a:ext cx="2088232" cy="20882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04664"/>
            <a:ext cx="4356484" cy="2904323"/>
          </a:xfrm>
          <a:prstGeom prst="rect">
            <a:avLst/>
          </a:prstGeom>
        </p:spPr>
      </p:pic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6388" y="2276872"/>
            <a:ext cx="3538736" cy="70609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ВСЮО - 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4294967295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14901"/>
            <a:ext cx="4392612" cy="2928938"/>
          </a:xfrm>
        </p:spPr>
      </p:pic>
    </p:spTree>
    <p:extLst>
      <p:ext uri="{BB962C8B-B14F-4D97-AF65-F5344CB8AC3E}">
        <p14:creationId xmlns:p14="http://schemas.microsoft.com/office/powerpoint/2010/main" val="222781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>
        <p14:prism isContent="1"/>
      </p:transition>
    </mc:Choice>
    <mc:Fallback xmlns="">
      <p:transition spd="slow" advTm="7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642" y="120307"/>
            <a:ext cx="2196244" cy="2196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12" y="260648"/>
            <a:ext cx="4299494" cy="28663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678034"/>
            <a:ext cx="4288964" cy="2859310"/>
          </a:xfrm>
          <a:prstGeom prst="rect">
            <a:avLst/>
          </a:prstGeom>
        </p:spPr>
      </p:pic>
      <p:sp>
        <p:nvSpPr>
          <p:cNvPr id="7" name="Заголовок 11"/>
          <p:cNvSpPr txBox="1">
            <a:spLocks/>
          </p:cNvSpPr>
          <p:nvPr/>
        </p:nvSpPr>
        <p:spPr>
          <a:xfrm>
            <a:off x="606388" y="2276872"/>
            <a:ext cx="3538736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ВСЮО - 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046" y="3678034"/>
            <a:ext cx="4329460" cy="288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2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Всероссийская Студенческая Юридическая Олимпиада </a:t>
            </a:r>
            <a:r>
              <a:rPr lang="ru-RU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772816"/>
            <a:ext cx="3528392" cy="3528392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67544" y="5229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4542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 advTm="9000">
        <p15:prstTrans prst="origami"/>
      </p:transition>
    </mc:Choice>
    <mc:Fallback>
      <p:transition xmlns:p14="http://schemas.microsoft.com/office/powerpoint/2010/main" spd="slow" advTm="9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355</Words>
  <Application>Microsoft Macintosh PowerPoint</Application>
  <PresentationFormat>Экран (4:3)</PresentationFormat>
  <Paragraphs>48</Paragraphs>
  <Slides>19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Всероссийская Студенческая Юридическая Олимпиада - 2016</vt:lpstr>
      <vt:lpstr>Уже 18 лет конкурс проводится на всей территории Российской Федерации.     В 2016 году Олимпиада соберет 1000-чи     участников со всех 9-ти федеральных округов более чем из 500 юридических ВУЗов России.</vt:lpstr>
      <vt:lpstr>      I тур ВСЮО - 2016</vt:lpstr>
      <vt:lpstr>       II тур ВСЮО - 2016</vt:lpstr>
      <vt:lpstr>Центральный федеральный округ</vt:lpstr>
      <vt:lpstr>Приволжский федеральный округ</vt:lpstr>
      <vt:lpstr>Дальневосточный федеральный округ</vt:lpstr>
      <vt:lpstr>Сибирский федеральный округ</vt:lpstr>
      <vt:lpstr>Северо - Западный федеральный округ</vt:lpstr>
      <vt:lpstr>Северо - Кавказский федеральный округ</vt:lpstr>
      <vt:lpstr>Южный федеральный округ Южно-Российский институт управления Российской академии народного хозяйства и государственной службы при Президенте РФ</vt:lpstr>
      <vt:lpstr> III (финальный) тур   ВСЮО - 2016</vt:lpstr>
      <vt:lpstr>Презентация PowerPoint</vt:lpstr>
      <vt:lpstr>Презентация PowerPoint</vt:lpstr>
      <vt:lpstr> Жюри ВСЮО – это высококвалифицированные специалисты, кандидаты и доктора юридических наук, профессорско – преподавательский состав лучших ВУЗов России, известные практикующие юристы.  </vt:lpstr>
      <vt:lpstr>      Наши партнеры</vt:lpstr>
      <vt:lpstr>ВСЮО - 2016</vt:lpstr>
      <vt:lpstr>Презентация PowerPoint</vt:lpstr>
      <vt:lpstr>Всероссийская Студенческая Юридическая Олимпиада - 2016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Екатерина.Соболева</dc:creator>
  <cp:lastModifiedBy>oprfrita@gmail.com Пальцева</cp:lastModifiedBy>
  <cp:revision>34</cp:revision>
  <cp:lastPrinted>2015-03-10T16:24:41Z</cp:lastPrinted>
  <dcterms:created xsi:type="dcterms:W3CDTF">2015-03-03T12:00:27Z</dcterms:created>
  <dcterms:modified xsi:type="dcterms:W3CDTF">2016-03-18T07:35:30Z</dcterms:modified>
</cp:coreProperties>
</file>